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Patrick Hand" panose="020B0604020202020204" charset="-18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mbria Math" panose="02040503050406030204" pitchFamily="18" charset="0"/>
      <p:regular r:id="rId18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43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6073" y="3052048"/>
            <a:ext cx="5618798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14. ožujka - Svjetski dan broja Pi</a:t>
            </a:r>
            <a:endParaRPr lang="en-US" sz="3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1"/>
              <p:cNvSpPr/>
              <p:nvPr/>
            </p:nvSpPr>
            <p:spPr>
              <a:xfrm>
                <a:off x="966073" y="4018121"/>
                <a:ext cx="7211854" cy="115943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3000"/>
                  </a:lnSpc>
                  <a:buNone/>
                </a:pP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14. ožujka ili 14.3. svjetski je dan </a:t>
                </a:r>
                <a:r>
                  <a:rPr lang="en-US" sz="240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broja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𝝅</m:t>
                    </m:r>
                  </m:oMath>
                </a14:m>
                <a:r>
                  <a:rPr lang="hr-HR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iz 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očitog razloga – prve decimale tog broja su 3,14. U nekim zemljama kod zapisivanja nadnevka najprije se piše mjesec, a potom dan, pa je tako u tim zemljama današnji datum zapravo 3/14.</a:t>
                </a:r>
                <a:endParaRPr lang="en-US" sz="2400" dirty="0"/>
              </a:p>
            </p:txBody>
          </p:sp>
        </mc:Choice>
        <mc:Fallback>
          <p:sp>
            <p:nvSpPr>
              <p:cNvPr id="4" name="Tex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73" y="4018121"/>
                <a:ext cx="7211854" cy="1159431"/>
              </a:xfrm>
              <a:prstGeom prst="rect">
                <a:avLst/>
              </a:prstGeom>
              <a:blipFill>
                <a:blip r:embed="rId4"/>
                <a:stretch>
                  <a:fillRect l="-2534" t="-7368" r="-1858" b="-46842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40832" y="678537"/>
            <a:ext cx="4704398" cy="587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Rekordi i rekordi</a:t>
            </a:r>
            <a:endParaRPr lang="en-US" sz="37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32" y="1609963"/>
            <a:ext cx="1176099" cy="141124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345888" y="1845112"/>
            <a:ext cx="2544842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100 bilijuna decimalnih mjesta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2345888" y="2276594"/>
            <a:ext cx="5857280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Rekord postavljen 2022. godine pomoću Google Clouda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2" y="3021211"/>
            <a:ext cx="1176099" cy="164472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345888" y="3256359"/>
            <a:ext cx="2352199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520 učitelja</a:t>
            </a:r>
            <a:endParaRPr lang="en-US" sz="185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4"/>
              <p:cNvSpPr/>
              <p:nvPr/>
            </p:nvSpPr>
            <p:spPr>
              <a:xfrm>
                <a:off x="2345888" y="3687842"/>
                <a:ext cx="5857280" cy="74295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2900"/>
                  </a:lnSpc>
                  <a:buNone/>
                </a:pPr>
                <a:r>
                  <a:rPr lang="en-US" sz="185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Iz talijanskog grada Todi, 14. ožujka 2017. godine, napravili su ljudski lanac koji prikazuje </a:t>
                </a:r>
                <a:r>
                  <a:rPr lang="en-US" sz="185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broj</a:t>
                </a:r>
                <a:r>
                  <a:rPr lang="en-US" sz="185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50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𝜋</m:t>
                    </m:r>
                  </m:oMath>
                </a14:m>
                <a:endParaRPr lang="en-US" sz="1850" dirty="0"/>
              </a:p>
            </p:txBody>
          </p:sp>
        </mc:Choice>
        <mc:Fallback>
          <p:sp>
            <p:nvSpPr>
              <p:cNvPr id="9" name="Tex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88" y="3687842"/>
                <a:ext cx="5857280" cy="742950"/>
              </a:xfrm>
              <a:prstGeom prst="rect">
                <a:avLst/>
              </a:prstGeom>
              <a:blipFill>
                <a:blip r:embed="rId6"/>
                <a:stretch>
                  <a:fillRect l="-2497" t="-2459" r="-2081" b="-15574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832" y="4665940"/>
            <a:ext cx="1176099" cy="164472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345888" y="4901089"/>
            <a:ext cx="2352199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Beskonačan</a:t>
            </a:r>
            <a:endParaRPr lang="en-US" sz="185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6"/>
              <p:cNvSpPr/>
              <p:nvPr/>
            </p:nvSpPr>
            <p:spPr>
              <a:xfrm>
                <a:off x="2345888" y="5332571"/>
                <a:ext cx="5857280" cy="74295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2900"/>
                  </a:lnSpc>
                  <a:buNone/>
                </a:pPr>
                <a:r>
                  <a:rPr lang="en-US" sz="185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Iako je </a:t>
                </a:r>
                <a:r>
                  <a:rPr lang="en-US" sz="185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broj</a:t>
                </a:r>
                <a:r>
                  <a:rPr lang="en-US" sz="185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50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𝜋</m:t>
                    </m:r>
                  </m:oMath>
                </a14:m>
                <a:r>
                  <a:rPr lang="en-US" sz="185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:r>
                  <a:rPr lang="en-US" sz="185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beskonačan, niz 123456 ne pojavljuje se u prvim milijun znamenki</a:t>
                </a:r>
                <a:endParaRPr lang="en-US" sz="1850" dirty="0"/>
              </a:p>
            </p:txBody>
          </p:sp>
        </mc:Choice>
        <mc:Fallback>
          <p:sp>
            <p:nvSpPr>
              <p:cNvPr id="12" name="Tex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88" y="5332571"/>
                <a:ext cx="5857280" cy="742950"/>
              </a:xfrm>
              <a:prstGeom prst="rect">
                <a:avLst/>
              </a:prstGeom>
              <a:blipFill>
                <a:blip r:embed="rId8"/>
                <a:stretch>
                  <a:fillRect l="-2497" t="-2459" r="-2810" b="-15574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hape 7"/>
          <p:cNvSpPr/>
          <p:nvPr/>
        </p:nvSpPr>
        <p:spPr>
          <a:xfrm>
            <a:off x="940832" y="6568321"/>
            <a:ext cx="7262336" cy="982742"/>
          </a:xfrm>
          <a:prstGeom prst="roundRect">
            <a:avLst>
              <a:gd name="adj" fmla="val 10053"/>
            </a:avLst>
          </a:prstGeom>
          <a:solidFill>
            <a:srgbClr val="D9D9D9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5980" y="6923008"/>
            <a:ext cx="293965" cy="2351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8"/>
              <p:cNvSpPr/>
              <p:nvPr/>
            </p:nvSpPr>
            <p:spPr>
              <a:xfrm>
                <a:off x="1705094" y="6855976"/>
                <a:ext cx="6262926" cy="371475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900"/>
                  </a:lnSpc>
                  <a:buNone/>
                </a:pPr>
                <a:r>
                  <a:rPr lang="en-US" sz="1850" b="1" dirty="0">
                    <a:solidFill>
                      <a:srgbClr val="000000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Zanimljivost:</a:t>
                </a:r>
                <a:r>
                  <a:rPr lang="en-US" sz="1850" dirty="0">
                    <a:solidFill>
                      <a:srgbClr val="000000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Jeste li znali da su 3.14 posto mornara </a:t>
                </a:r>
                <a:r>
                  <a:rPr lang="en-US" sz="1850" dirty="0" err="1">
                    <a:solidFill>
                      <a:srgbClr val="000000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zapravo</a:t>
                </a:r>
                <a:r>
                  <a:rPr lang="en-US" sz="1850" dirty="0">
                    <a:solidFill>
                      <a:srgbClr val="000000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5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𝜋</m:t>
                    </m:r>
                  </m:oMath>
                </a14:m>
                <a:r>
                  <a:rPr lang="en-US" sz="1850" dirty="0" err="1" smtClean="0">
                    <a:solidFill>
                      <a:srgbClr val="000000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rati</a:t>
                </a:r>
                <a:r>
                  <a:rPr lang="en-US" sz="1850" dirty="0">
                    <a:solidFill>
                      <a:srgbClr val="000000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?</a:t>
                </a:r>
                <a:endParaRPr lang="en-US" sz="1850" dirty="0"/>
              </a:p>
            </p:txBody>
          </p:sp>
        </mc:Choice>
        <mc:Fallback>
          <p:sp>
            <p:nvSpPr>
              <p:cNvPr id="15" name="Tex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094" y="6855976"/>
                <a:ext cx="6262926" cy="371475"/>
              </a:xfrm>
              <a:prstGeom prst="rect">
                <a:avLst/>
              </a:prstGeom>
              <a:blipFill>
                <a:blip r:embed="rId10"/>
                <a:stretch>
                  <a:fillRect l="-2337" t="-6557" b="-31148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21279" y="1150501"/>
            <a:ext cx="7179945" cy="584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Rođendani i obljetnice velikih znanstvenika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406039" y="2101869"/>
            <a:ext cx="3524012" cy="2573417"/>
          </a:xfrm>
          <a:prstGeom prst="roundRect">
            <a:avLst>
              <a:gd name="adj" fmla="val 3815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6606801" y="2362022"/>
            <a:ext cx="2337435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Albert</a:t>
            </a: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Einstein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6606801" y="3265802"/>
            <a:ext cx="3041333" cy="735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Rođen 14. ožujka 1879. godine, jedan od najvećih fizičara svih vremena</a:t>
            </a:r>
            <a:endParaRPr lang="en-US" sz="2400" dirty="0"/>
          </a:p>
        </p:txBody>
      </p:sp>
      <p:sp>
        <p:nvSpPr>
          <p:cNvPr id="9" name="Shape 5"/>
          <p:cNvSpPr/>
          <p:nvPr/>
        </p:nvSpPr>
        <p:spPr>
          <a:xfrm>
            <a:off x="10077093" y="2120504"/>
            <a:ext cx="3524131" cy="2573417"/>
          </a:xfrm>
          <a:prstGeom prst="roundRect">
            <a:avLst>
              <a:gd name="adj" fmla="val 3815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hr-HR" dirty="0"/>
          </a:p>
        </p:txBody>
      </p:sp>
      <p:sp>
        <p:nvSpPr>
          <p:cNvPr id="12" name="Text 7"/>
          <p:cNvSpPr/>
          <p:nvPr/>
        </p:nvSpPr>
        <p:spPr>
          <a:xfrm>
            <a:off x="10338302" y="2362022"/>
            <a:ext cx="2337435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Wacław Sierpiński</a:t>
            </a:r>
            <a:endParaRPr lang="en-US" sz="2400" dirty="0"/>
          </a:p>
        </p:txBody>
      </p:sp>
      <p:sp>
        <p:nvSpPr>
          <p:cNvPr id="13" name="Text 8"/>
          <p:cNvSpPr/>
          <p:nvPr/>
        </p:nvSpPr>
        <p:spPr>
          <a:xfrm>
            <a:off x="10231976" y="3265802"/>
            <a:ext cx="3041452" cy="735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Poljski</a:t>
            </a:r>
            <a:r>
              <a:rPr lang="en-US" sz="2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2400" dirty="0" err="1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matematičar</a:t>
            </a:r>
            <a:r>
              <a:rPr lang="en-US" sz="2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2400" dirty="0" err="1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rođen</a:t>
            </a:r>
            <a:r>
              <a:rPr lang="en-US" sz="2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na </a:t>
            </a:r>
            <a:r>
              <a:rPr lang="en-US" sz="2400" dirty="0" err="1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ovaj</a:t>
            </a:r>
            <a:r>
              <a:rPr lang="en-US" sz="2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2400" dirty="0" err="1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dan</a:t>
            </a:r>
            <a:endParaRPr lang="en-US" sz="2400" dirty="0"/>
          </a:p>
        </p:txBody>
      </p:sp>
      <p:sp>
        <p:nvSpPr>
          <p:cNvPr id="14" name="Shape 9"/>
          <p:cNvSpPr/>
          <p:nvPr/>
        </p:nvSpPr>
        <p:spPr>
          <a:xfrm>
            <a:off x="6421279" y="4873466"/>
            <a:ext cx="7274243" cy="2205514"/>
          </a:xfrm>
          <a:prstGeom prst="roundRect">
            <a:avLst>
              <a:gd name="adj" fmla="val 4451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7" name="Text 11"/>
          <p:cNvSpPr/>
          <p:nvPr/>
        </p:nvSpPr>
        <p:spPr>
          <a:xfrm>
            <a:off x="6662618" y="5168313"/>
            <a:ext cx="2337435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</a:t>
            </a:r>
            <a:r>
              <a:rPr lang="en-US" sz="3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tephen</a:t>
            </a: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Hawking</a:t>
            </a:r>
            <a:endParaRPr lang="en-US" sz="1800" dirty="0"/>
          </a:p>
        </p:txBody>
      </p:sp>
      <p:sp>
        <p:nvSpPr>
          <p:cNvPr id="18" name="Text 12"/>
          <p:cNvSpPr/>
          <p:nvPr/>
        </p:nvSpPr>
        <p:spPr>
          <a:xfrm>
            <a:off x="6615469" y="5960100"/>
            <a:ext cx="6791563" cy="367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Obljetnica smrti velikog fizičara, preminuo 2018. godine</a:t>
            </a:r>
            <a:endParaRPr lang="en-US" sz="2400" dirty="0"/>
          </a:p>
        </p:txBody>
      </p:sp>
      <p:sp>
        <p:nvSpPr>
          <p:cNvPr id="19" name="Pravokutnik 18"/>
          <p:cNvSpPr/>
          <p:nvPr/>
        </p:nvSpPr>
        <p:spPr>
          <a:xfrm>
            <a:off x="12623892" y="7740121"/>
            <a:ext cx="1954663" cy="489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997148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 err="1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Prv</a:t>
            </a:r>
            <a:r>
              <a:rPr lang="hr-HR" sz="38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 proslava </a:t>
            </a:r>
            <a:endParaRPr lang="en-US" sz="3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1"/>
              <p:cNvSpPr/>
              <p:nvPr/>
            </p:nvSpPr>
            <p:spPr>
              <a:xfrm>
                <a:off x="966073" y="2180511"/>
                <a:ext cx="7383304" cy="115943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3000"/>
                  </a:lnSpc>
                  <a:buNone/>
                </a:pP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Prvi koji je odlučio proslaviti Dan </a:t>
                </a:r>
                <a:r>
                  <a:rPr lang="en-US" sz="2400" dirty="0" err="1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broja</a:t>
                </a:r>
                <a:r>
                  <a:rPr lang="hr-HR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hr-HR" sz="2400" b="1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𝝅</m:t>
                    </m:r>
                  </m:oMath>
                </a14:m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:r>
                  <a:rPr lang="en-US" sz="2400" dirty="0" err="1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i</a:t>
                </a:r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bio je fizičar Larry Shaw, 1988. Sa svojim je kolegama promarširao kružnom dvoranom u muzeju Exploratorium u San Franciscu, nakon čega su jeli voćne torte.</a:t>
                </a:r>
                <a:endParaRPr lang="en-US" sz="2400" dirty="0"/>
              </a:p>
            </p:txBody>
          </p:sp>
        </mc:Choice>
        <mc:Fallback>
          <p:sp>
            <p:nvSpPr>
              <p:cNvPr id="3" name="Tex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73" y="2180511"/>
                <a:ext cx="7383304" cy="1159431"/>
              </a:xfrm>
              <a:prstGeom prst="rect">
                <a:avLst/>
              </a:prstGeom>
              <a:blipFill>
                <a:blip r:embed="rId3"/>
                <a:stretch>
                  <a:fillRect l="-2475" t="-7895" r="-2145" b="-46316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2"/>
              <p:cNvSpPr/>
              <p:nvPr/>
            </p:nvSpPr>
            <p:spPr>
              <a:xfrm>
                <a:off x="1040501" y="4854402"/>
                <a:ext cx="7383304" cy="115943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3000"/>
                  </a:lnSpc>
                  <a:buNone/>
                </a:pP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Kasnijih su godina jeli i pizze, a jedino što je bilo bitno pri odabiru jela jest da je porcija okruglog oblika. Shaw je nakon toga dobio nadimak Prince od Pi (Princ od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𝜋</m:t>
                    </m:r>
                  </m:oMath>
                </a14:m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-ja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).</a:t>
                </a:r>
                <a:endParaRPr lang="en-US" sz="2400" dirty="0"/>
              </a:p>
            </p:txBody>
          </p:sp>
        </mc:Choice>
        <mc:Fallback>
          <p:sp>
            <p:nvSpPr>
              <p:cNvPr id="4" name="Tex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1" y="4854402"/>
                <a:ext cx="7383304" cy="1159431"/>
              </a:xfrm>
              <a:prstGeom prst="rect">
                <a:avLst/>
              </a:prstGeom>
              <a:blipFill>
                <a:blip r:embed="rId4"/>
                <a:stretch>
                  <a:fillRect l="-2560" t="-7330" b="-13613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118" y="2234922"/>
            <a:ext cx="4725829" cy="472582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2623892" y="7740121"/>
            <a:ext cx="1954663" cy="489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12623892" y="7740121"/>
            <a:ext cx="1954663" cy="489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6073" y="1581031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4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Povijest broja Pi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1237774" y="2547104"/>
            <a:ext cx="30480" cy="4101465"/>
          </a:xfrm>
          <a:prstGeom prst="roundRect">
            <a:avLst>
              <a:gd name="adj" fmla="val 332829"/>
            </a:avLst>
          </a:prstGeom>
          <a:solidFill>
            <a:srgbClr val="CCCCCC"/>
          </a:solidFill>
          <a:ln/>
        </p:spPr>
      </p:sp>
      <p:sp>
        <p:nvSpPr>
          <p:cNvPr id="5" name="Shape 2"/>
          <p:cNvSpPr/>
          <p:nvPr/>
        </p:nvSpPr>
        <p:spPr>
          <a:xfrm>
            <a:off x="1478994" y="2803565"/>
            <a:ext cx="724614" cy="30480"/>
          </a:xfrm>
          <a:prstGeom prst="roundRect">
            <a:avLst>
              <a:gd name="adj" fmla="val 332829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966073" y="2547104"/>
            <a:ext cx="543401" cy="543401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92875" y="2637651"/>
            <a:ext cx="289798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2445425" y="2630091"/>
            <a:ext cx="2415302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Prije 18. stoljeća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2445425" y="3076932"/>
            <a:ext cx="5732502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Pi korišten pri gradnji egipatskih piramida, ali brojka nije nosila ovaj naziv</a:t>
            </a:r>
            <a:endParaRPr lang="en-US" sz="2400" dirty="0"/>
          </a:p>
        </p:txBody>
      </p:sp>
      <p:sp>
        <p:nvSpPr>
          <p:cNvPr id="10" name="Shape 7"/>
          <p:cNvSpPr/>
          <p:nvPr/>
        </p:nvSpPr>
        <p:spPr>
          <a:xfrm>
            <a:off x="1478994" y="4589383"/>
            <a:ext cx="724614" cy="30480"/>
          </a:xfrm>
          <a:prstGeom prst="roundRect">
            <a:avLst>
              <a:gd name="adj" fmla="val 332829"/>
            </a:avLst>
          </a:prstGeom>
          <a:solidFill>
            <a:srgbClr val="CCCCCC"/>
          </a:solidFill>
          <a:ln/>
        </p:spPr>
      </p:sp>
      <p:sp>
        <p:nvSpPr>
          <p:cNvPr id="11" name="Shape 8"/>
          <p:cNvSpPr/>
          <p:nvPr/>
        </p:nvSpPr>
        <p:spPr>
          <a:xfrm>
            <a:off x="966073" y="4332923"/>
            <a:ext cx="543401" cy="543401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92875" y="4423470"/>
            <a:ext cx="289798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2445425" y="4415909"/>
            <a:ext cx="2415302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1706.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2445425" y="4862751"/>
            <a:ext cx="5732502" cy="38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Grčko slovo π odabrano kao simbol ovog broja</a:t>
            </a:r>
            <a:endParaRPr lang="en-US" sz="2400" dirty="0"/>
          </a:p>
        </p:txBody>
      </p:sp>
      <p:sp>
        <p:nvSpPr>
          <p:cNvPr id="15" name="Shape 12"/>
          <p:cNvSpPr/>
          <p:nvPr/>
        </p:nvSpPr>
        <p:spPr>
          <a:xfrm>
            <a:off x="1478994" y="5988725"/>
            <a:ext cx="724614" cy="30480"/>
          </a:xfrm>
          <a:prstGeom prst="roundRect">
            <a:avLst>
              <a:gd name="adj" fmla="val 332829"/>
            </a:avLst>
          </a:prstGeom>
          <a:solidFill>
            <a:srgbClr val="CCCCCC"/>
          </a:solidFill>
          <a:ln/>
        </p:spPr>
      </p:sp>
      <p:sp>
        <p:nvSpPr>
          <p:cNvPr id="16" name="Shape 13"/>
          <p:cNvSpPr/>
          <p:nvPr/>
        </p:nvSpPr>
        <p:spPr>
          <a:xfrm>
            <a:off x="966073" y="5732264"/>
            <a:ext cx="543401" cy="543401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92875" y="5822811"/>
            <a:ext cx="289798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800" dirty="0"/>
          </a:p>
        </p:txBody>
      </p:sp>
      <p:sp>
        <p:nvSpPr>
          <p:cNvPr id="18" name="Text 15"/>
          <p:cNvSpPr/>
          <p:nvPr/>
        </p:nvSpPr>
        <p:spPr>
          <a:xfrm>
            <a:off x="2445425" y="5815251"/>
            <a:ext cx="2415302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William Jones</a:t>
            </a:r>
            <a:endParaRPr lang="en-US" sz="2400" dirty="0"/>
          </a:p>
        </p:txBody>
      </p:sp>
      <p:sp>
        <p:nvSpPr>
          <p:cNvPr id="19" name="Text 16"/>
          <p:cNvSpPr/>
          <p:nvPr/>
        </p:nvSpPr>
        <p:spPr>
          <a:xfrm>
            <a:off x="2445425" y="6262092"/>
            <a:ext cx="5732502" cy="38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Engleski matematičar koji je odabrao grčko slovo π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52473" y="1503283"/>
            <a:ext cx="4847630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4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Rekord u pamćenju decimala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452473" y="2590086"/>
            <a:ext cx="3454956" cy="797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50"/>
              </a:lnSpc>
              <a:buNone/>
            </a:pPr>
            <a:r>
              <a:rPr lang="en-US" sz="72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70</a:t>
            </a:r>
            <a:r>
              <a:rPr lang="hr-HR" sz="72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000</a:t>
            </a:r>
            <a:endParaRPr lang="en-US" sz="7200" dirty="0"/>
          </a:p>
        </p:txBody>
      </p:sp>
      <p:sp>
        <p:nvSpPr>
          <p:cNvPr id="5" name="Text 2"/>
          <p:cNvSpPr/>
          <p:nvPr/>
        </p:nvSpPr>
        <p:spPr>
          <a:xfrm>
            <a:off x="6972300" y="3688913"/>
            <a:ext cx="2415302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Decimalnih mjesta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452473" y="4135755"/>
            <a:ext cx="3454956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Rajveer Meena sa sveučilišta VIT University u Indiji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0209252" y="2590086"/>
            <a:ext cx="3455075" cy="797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50"/>
              </a:lnSpc>
              <a:buNone/>
            </a:pPr>
            <a:r>
              <a:rPr lang="en-US" sz="7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10</a:t>
            </a:r>
            <a:endParaRPr lang="en-US" sz="7200" dirty="0"/>
          </a:p>
        </p:txBody>
      </p:sp>
      <p:sp>
        <p:nvSpPr>
          <p:cNvPr id="8" name="Text 5"/>
          <p:cNvSpPr/>
          <p:nvPr/>
        </p:nvSpPr>
        <p:spPr>
          <a:xfrm>
            <a:off x="10729079" y="3688913"/>
            <a:ext cx="2415302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Sati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10209252" y="4135755"/>
            <a:ext cx="3455075" cy="38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Trajanje obaranja rekorda 2015. godine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7"/>
              <p:cNvSpPr/>
              <p:nvPr/>
            </p:nvSpPr>
            <p:spPr>
              <a:xfrm>
                <a:off x="6452473" y="5180409"/>
                <a:ext cx="7211854" cy="154590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3000"/>
                  </a:lnSpc>
                  <a:buNone/>
                </a:pP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Rekord u pamćenju najvećeg broja decimala </a:t>
                </a:r>
                <a:r>
                  <a:rPr lang="en-US" sz="240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broja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𝜋</m:t>
                    </m:r>
                  </m:oMath>
                </a14:m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oborio je Rajveer Meena sa sveučilišta VIT University u Indiji još 2015. godine. Uspio je izrecitirati čak 70.000 decimalnih mjesta, a tijekom obaranja ovog rekorda, što je trajalo deset sati, nosio je povez preko očiju.</a:t>
                </a:r>
                <a:endParaRPr lang="en-US" sz="2400" dirty="0"/>
              </a:p>
            </p:txBody>
          </p:sp>
        </mc:Choice>
        <mc:Fallback>
          <p:sp>
            <p:nvSpPr>
              <p:cNvPr id="10" name="Tex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473" y="5180409"/>
                <a:ext cx="7211854" cy="1545908"/>
              </a:xfrm>
              <a:prstGeom prst="rect">
                <a:avLst/>
              </a:prstGeom>
              <a:blipFill>
                <a:blip r:embed="rId4"/>
                <a:stretch>
                  <a:fillRect l="-2534" t="-5929" b="-34783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ravokutnik 10"/>
          <p:cNvSpPr/>
          <p:nvPr/>
        </p:nvSpPr>
        <p:spPr>
          <a:xfrm>
            <a:off x="12675737" y="7740121"/>
            <a:ext cx="1954663" cy="489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3564" y="559832"/>
            <a:ext cx="4071699" cy="508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Matematička činjenica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46879" y="1326118"/>
            <a:ext cx="6466642" cy="6445687"/>
          </a:xfrm>
          <a:prstGeom prst="roundRect">
            <a:avLst>
              <a:gd name="adj" fmla="val 2274"/>
            </a:avLst>
          </a:prstGeom>
          <a:solidFill>
            <a:srgbClr val="CCCCCC"/>
          </a:solidFill>
          <a:ln/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2"/>
              <p:cNvSpPr/>
              <p:nvPr/>
            </p:nvSpPr>
            <p:spPr>
              <a:xfrm>
                <a:off x="950357" y="1497687"/>
                <a:ext cx="2442924" cy="305395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4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𝝅</m:t>
                    </m:r>
                  </m:oMath>
                </a14:m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je iracionalan broj</a:t>
                </a:r>
                <a:endParaRPr lang="en-US" sz="2400" dirty="0"/>
              </a:p>
            </p:txBody>
          </p:sp>
        </mc:Choice>
        <mc:Fallback>
          <p:sp>
            <p:nvSpPr>
              <p:cNvPr id="4" name="Tex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357" y="1497687"/>
                <a:ext cx="2442924" cy="305395"/>
              </a:xfrm>
              <a:prstGeom prst="rect">
                <a:avLst/>
              </a:prstGeom>
              <a:blipFill>
                <a:blip r:embed="rId3"/>
                <a:stretch>
                  <a:fillRect t="-48000" r="-1247" b="-64000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3"/>
          <p:cNvSpPr/>
          <p:nvPr/>
        </p:nvSpPr>
        <p:spPr>
          <a:xfrm>
            <a:off x="950357" y="1974652"/>
            <a:ext cx="6059686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Nemoguće ga je prikazati kao razlomak</a:t>
            </a: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24499" y="1326118"/>
            <a:ext cx="6466642" cy="6445687"/>
          </a:xfrm>
          <a:prstGeom prst="roundRect">
            <a:avLst>
              <a:gd name="adj" fmla="val 2274"/>
            </a:avLst>
          </a:prstGeom>
          <a:solidFill>
            <a:srgbClr val="CCCCCC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977" y="1519118"/>
            <a:ext cx="6059686" cy="6059686"/>
          </a:xfrm>
          <a:prstGeom prst="rect">
            <a:avLst/>
          </a:prstGeom>
        </p:spPr>
      </p:pic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2646930"/>
            <a:ext cx="3168502" cy="4752753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12675737" y="7740121"/>
            <a:ext cx="1954663" cy="489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0"/>
              <p:cNvSpPr/>
              <p:nvPr/>
            </p:nvSpPr>
            <p:spPr>
              <a:xfrm>
                <a:off x="6452473" y="2336483"/>
                <a:ext cx="5429964" cy="603766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4750"/>
                  </a:lnSpc>
                  <a:buNone/>
                </a:pPr>
                <a:r>
                  <a:rPr lang="en-US" sz="38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Pokušaj </a:t>
                </a:r>
                <a:r>
                  <a:rPr lang="en-US" sz="380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zaokruživanja</a:t>
                </a:r>
                <a:r>
                  <a:rPr lang="en-US" sz="38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𝜋</m:t>
                    </m:r>
                  </m:oMath>
                </a14:m>
                <a:r>
                  <a:rPr lang="en-US" sz="38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:r>
                  <a:rPr lang="en-US" sz="38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na 3,2</a:t>
                </a:r>
                <a:endParaRPr lang="en-US" sz="3800" dirty="0"/>
              </a:p>
            </p:txBody>
          </p:sp>
        </mc:Choice>
        <mc:Fallback>
          <p:sp>
            <p:nvSpPr>
              <p:cNvPr id="3" name="Text 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473" y="2336483"/>
                <a:ext cx="5429964" cy="603766"/>
              </a:xfrm>
              <a:prstGeom prst="rect">
                <a:avLst/>
              </a:prstGeom>
              <a:blipFill>
                <a:blip r:embed="rId4"/>
                <a:stretch>
                  <a:fillRect l="-5387" t="-22222" r="-4489" b="-46465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1"/>
              <p:cNvSpPr/>
              <p:nvPr/>
            </p:nvSpPr>
            <p:spPr>
              <a:xfrm>
                <a:off x="6452473" y="3302556"/>
                <a:ext cx="7211854" cy="154590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3000"/>
                  </a:lnSpc>
                  <a:buNone/>
                </a:pP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Poprilično bizaran, ali u SAD-u je postojao pokušaj zaokruživanja </a:t>
                </a:r>
                <a:r>
                  <a:rPr lang="en-US" sz="240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broja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𝜋</m:t>
                    </m:r>
                  </m:oMath>
                </a14:m>
                <a:r>
                  <a:rPr lang="hr-HR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na 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3,2. Dr. Edwin Goodwin iz Indiane predložio je da se to i zakonski propiše te je svoju ideju zaštio autorskim pravima i planirao je naplaćivati naknade svima koji je koriste izvan ove savezne države.</a:t>
                </a:r>
                <a:endParaRPr lang="en-US" sz="2400" dirty="0"/>
              </a:p>
            </p:txBody>
          </p:sp>
        </mc:Choice>
        <mc:Fallback>
          <p:sp>
            <p:nvSpPr>
              <p:cNvPr id="4" name="Tex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473" y="3302556"/>
                <a:ext cx="7211854" cy="1545908"/>
              </a:xfrm>
              <a:prstGeom prst="rect">
                <a:avLst/>
              </a:prstGeom>
              <a:blipFill>
                <a:blip r:embed="rId5"/>
                <a:stretch>
                  <a:fillRect l="-2534" t="-5929" r="-2196" b="-34783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2"/>
          <p:cNvSpPr/>
          <p:nvPr/>
        </p:nvSpPr>
        <p:spPr>
          <a:xfrm>
            <a:off x="6452473" y="5800648"/>
            <a:ext cx="7211854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Državni senat nakon rasprave je zaključio da bi bilo suludo koristiti zakone za promjenu matematičkih konstanti.</a:t>
            </a:r>
            <a:endParaRPr lang="en-US" sz="2400" dirty="0"/>
          </a:p>
        </p:txBody>
      </p:sp>
      <p:sp>
        <p:nvSpPr>
          <p:cNvPr id="6" name="Pravokutnik 5"/>
          <p:cNvSpPr/>
          <p:nvPr/>
        </p:nvSpPr>
        <p:spPr>
          <a:xfrm>
            <a:off x="12675737" y="7740121"/>
            <a:ext cx="1954663" cy="489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1162050"/>
            <a:ext cx="7697272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Statistika u prvim milijun decimalnih mjesta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5829657" y="3818811"/>
            <a:ext cx="2970847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50"/>
              </a:lnSpc>
              <a:buNone/>
            </a:pPr>
            <a:r>
              <a:rPr lang="en-US" sz="4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100,359</a:t>
            </a:r>
            <a:endParaRPr lang="en-US" sz="4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664" y="2309217"/>
            <a:ext cx="3623072" cy="362307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107549" y="6234113"/>
            <a:ext cx="2415302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Pojavljivanja broja 5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3"/>
              <p:cNvSpPr/>
              <p:nvPr/>
            </p:nvSpPr>
            <p:spPr>
              <a:xfrm>
                <a:off x="1110468" y="7067431"/>
                <a:ext cx="12698254" cy="386477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3000"/>
                  </a:lnSpc>
                  <a:buNone/>
                </a:pP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Prema nekim izvorima, u prvim milijun decimalnih mjesta </a:t>
                </a:r>
                <a:r>
                  <a:rPr lang="en-US" sz="240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broja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𝜋</m:t>
                    </m:r>
                  </m:oMath>
                </a14:m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najčešće se pojavljuje broj 5 koji se ponavlja 100.359 puta</a:t>
                </a:r>
                <a:endParaRPr lang="en-US" sz="2400" dirty="0"/>
              </a:p>
            </p:txBody>
          </p:sp>
        </mc:Choice>
        <mc:Fallback>
          <p:sp>
            <p:nvSpPr>
              <p:cNvPr id="6" name="Tex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468" y="7067431"/>
                <a:ext cx="12698254" cy="386477"/>
              </a:xfrm>
              <a:prstGeom prst="rect">
                <a:avLst/>
              </a:prstGeom>
              <a:blipFill>
                <a:blip r:embed="rId4"/>
                <a:stretch>
                  <a:fillRect l="-4513" t="-21875" r="-4609" b="-43750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ravokutnik 6"/>
          <p:cNvSpPr/>
          <p:nvPr/>
        </p:nvSpPr>
        <p:spPr>
          <a:xfrm>
            <a:off x="12675737" y="7740121"/>
            <a:ext cx="1954663" cy="489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26398" y="1051203"/>
            <a:ext cx="4700230" cy="587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4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Zanimljivosti o broju Pi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426398" y="1775936"/>
            <a:ext cx="7364030" cy="2508646"/>
          </a:xfrm>
          <a:prstGeom prst="roundRect">
            <a:avLst>
              <a:gd name="adj" fmla="val 7053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95918" y="1981676"/>
            <a:ext cx="121920" cy="2074307"/>
          </a:xfrm>
          <a:prstGeom prst="roundRect">
            <a:avLst>
              <a:gd name="adj" fmla="val 80959"/>
            </a:avLst>
          </a:prstGeom>
          <a:solidFill>
            <a:srgbClr val="CCCCCC"/>
          </a:solidFill>
          <a:ln/>
        </p:spPr>
      </p:sp>
      <p:sp>
        <p:nvSpPr>
          <p:cNvPr id="6" name="Text 3"/>
          <p:cNvSpPr/>
          <p:nvPr/>
        </p:nvSpPr>
        <p:spPr>
          <a:xfrm>
            <a:off x="6783229" y="1925733"/>
            <a:ext cx="2350056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Star Trek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4"/>
              <p:cNvSpPr/>
              <p:nvPr/>
            </p:nvSpPr>
            <p:spPr>
              <a:xfrm>
                <a:off x="6737508" y="2443715"/>
                <a:ext cx="6641782" cy="111263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2900"/>
                  </a:lnSpc>
                  <a:buNone/>
                </a:pP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U epizodi Star Treka 'Wolf in the Fold' Spock uništava zlo računalo tako da mu naredi da izračuna posljednju znamenku </a:t>
                </a:r>
                <a:r>
                  <a:rPr lang="en-US" sz="240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broja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𝜋</m:t>
                    </m:r>
                  </m:oMath>
                </a14:m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. 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Tako je on jedino biće koje je problem riješio racionalno, a koristeći iracionalan broj.</a:t>
                </a:r>
                <a:endParaRPr lang="en-US" sz="2400" dirty="0"/>
              </a:p>
            </p:txBody>
          </p:sp>
        </mc:Choice>
        <mc:Fallback>
          <p:sp>
            <p:nvSpPr>
              <p:cNvPr id="7" name="Tex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508" y="2443715"/>
                <a:ext cx="6641782" cy="1112639"/>
              </a:xfrm>
              <a:prstGeom prst="rect">
                <a:avLst/>
              </a:prstGeom>
              <a:blipFill>
                <a:blip r:embed="rId4"/>
                <a:stretch>
                  <a:fillRect l="-2752" t="-9341" r="-3028" b="-48901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hape 5"/>
          <p:cNvSpPr/>
          <p:nvPr/>
        </p:nvSpPr>
        <p:spPr>
          <a:xfrm>
            <a:off x="6426398" y="4284583"/>
            <a:ext cx="7364030" cy="1469708"/>
          </a:xfrm>
          <a:prstGeom prst="roundRect">
            <a:avLst>
              <a:gd name="adj" fmla="val 10979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395918" y="4284583"/>
            <a:ext cx="121920" cy="1332548"/>
          </a:xfrm>
          <a:prstGeom prst="roundRect">
            <a:avLst>
              <a:gd name="adj" fmla="val 80959"/>
            </a:avLst>
          </a:prstGeom>
          <a:solidFill>
            <a:srgbClr val="CCCCCC"/>
          </a:solidFill>
          <a:ln/>
        </p:spPr>
      </p:sp>
      <p:sp>
        <p:nvSpPr>
          <p:cNvPr id="10" name="Text 7"/>
          <p:cNvSpPr/>
          <p:nvPr/>
        </p:nvSpPr>
        <p:spPr>
          <a:xfrm>
            <a:off x="6783229" y="4458534"/>
            <a:ext cx="2350056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hr-HR" sz="2400" dirty="0" smtClean="0">
                <a:solidFill>
                  <a:srgbClr val="383838"/>
                </a:solidFill>
                <a:latin typeface="Patrick Hand" pitchFamily="34" charset="0"/>
              </a:rPr>
              <a:t>Glazba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8"/>
              <p:cNvSpPr/>
              <p:nvPr/>
            </p:nvSpPr>
            <p:spPr>
              <a:xfrm>
                <a:off x="6783229" y="4846424"/>
                <a:ext cx="6641782" cy="37088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900"/>
                  </a:lnSpc>
                  <a:buNone/>
                </a:pP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Michael Blake je pretvorio decimalne znamenke u note te </a:t>
                </a:r>
                <a:r>
                  <a:rPr lang="en-US" sz="240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tako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:endParaRPr lang="hr-HR" sz="2400" dirty="0" smtClean="0">
                  <a:solidFill>
                    <a:srgbClr val="383838"/>
                  </a:solidFill>
                  <a:latin typeface="Patrick Hand" pitchFamily="34" charset="0"/>
                  <a:ea typeface="Patrick Hand" pitchFamily="34" charset="-122"/>
                  <a:cs typeface="Patrick Hand" pitchFamily="34" charset="-120"/>
                </a:endParaRPr>
              </a:p>
              <a:p>
                <a:pPr marL="0" indent="0" algn="l">
                  <a:lnSpc>
                    <a:spcPts val="2900"/>
                  </a:lnSpc>
                  <a:buNone/>
                </a:pPr>
                <a:r>
                  <a:rPr lang="en-US" sz="2400" dirty="0" err="1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uglazbio</a:t>
                </a:r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:r>
                  <a:rPr lang="en-US" sz="240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broj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𝜋</m:t>
                    </m:r>
                  </m:oMath>
                </a14:m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.</a:t>
                </a:r>
                <a:endParaRPr lang="en-US" sz="2400" dirty="0"/>
              </a:p>
            </p:txBody>
          </p:sp>
        </mc:Choice>
        <mc:Fallback>
          <p:sp>
            <p:nvSpPr>
              <p:cNvPr id="11" name="Tex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229" y="4846424"/>
                <a:ext cx="6641782" cy="370880"/>
              </a:xfrm>
              <a:prstGeom prst="rect">
                <a:avLst/>
              </a:prstGeom>
              <a:blipFill>
                <a:blip r:embed="rId5"/>
                <a:stretch>
                  <a:fillRect l="-2847" t="-26230" r="-4683" b="-147541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hape 9"/>
          <p:cNvSpPr/>
          <p:nvPr/>
        </p:nvSpPr>
        <p:spPr>
          <a:xfrm>
            <a:off x="6426398" y="5845730"/>
            <a:ext cx="7364030" cy="1665791"/>
          </a:xfrm>
          <a:prstGeom prst="roundRect">
            <a:avLst>
              <a:gd name="adj" fmla="val 10979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395918" y="5845731"/>
            <a:ext cx="121920" cy="1332548"/>
          </a:xfrm>
          <a:prstGeom prst="roundRect">
            <a:avLst>
              <a:gd name="adj" fmla="val 80959"/>
            </a:avLst>
          </a:prstGeom>
          <a:solidFill>
            <a:srgbClr val="CCCCCC"/>
          </a:solidFill>
          <a:ln/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 11"/>
              <p:cNvSpPr/>
              <p:nvPr/>
            </p:nvSpPr>
            <p:spPr>
              <a:xfrm>
                <a:off x="6783229" y="6111121"/>
                <a:ext cx="2350056" cy="293727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300"/>
                  </a:lnSpc>
                  <a:buNone/>
                </a:pP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Klub </a:t>
                </a:r>
                <a:r>
                  <a:rPr lang="en-US" sz="240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prijatelja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𝜋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4" name="Text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229" y="6111121"/>
                <a:ext cx="2350056" cy="293727"/>
              </a:xfrm>
              <a:prstGeom prst="rect">
                <a:avLst/>
              </a:prstGeom>
              <a:blipFill>
                <a:blip r:embed="rId6"/>
                <a:stretch>
                  <a:fillRect l="-8052" t="-51020" b="-65306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12"/>
              <p:cNvSpPr/>
              <p:nvPr/>
            </p:nvSpPr>
            <p:spPr>
              <a:xfrm>
                <a:off x="6783229" y="6542008"/>
                <a:ext cx="6641782" cy="37088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900"/>
                  </a:lnSpc>
                  <a:buNone/>
                </a:pP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Postoji klub </a:t>
                </a:r>
                <a:r>
                  <a:rPr lang="en-US" sz="240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prijatelja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𝜋</m:t>
                    </m:r>
                  </m:oMath>
                </a14:m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, 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čiji je cilj podržati, </a:t>
                </a:r>
                <a:r>
                  <a:rPr lang="en-US" sz="240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unaprijediti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:r>
                  <a:rPr lang="hr-HR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i</a:t>
                </a:r>
                <a:endParaRPr lang="hr-HR" sz="2400" dirty="0" smtClean="0">
                  <a:solidFill>
                    <a:srgbClr val="383838"/>
                  </a:solidFill>
                  <a:latin typeface="Patrick Hand" pitchFamily="34" charset="0"/>
                  <a:ea typeface="Patrick Hand" pitchFamily="34" charset="-122"/>
                  <a:cs typeface="Patrick Hand" pitchFamily="34" charset="-120"/>
                </a:endParaRPr>
              </a:p>
              <a:p>
                <a:pPr marL="0" indent="0" algn="l">
                  <a:lnSpc>
                    <a:spcPts val="2900"/>
                  </a:lnSpc>
                  <a:buNone/>
                </a:pPr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slaviti duh </a:t>
                </a:r>
                <a:r>
                  <a:rPr lang="en-US" sz="2400" dirty="0" err="1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broja</a:t>
                </a:r>
                <a:r>
                  <a:rPr lang="en-US" sz="2400" dirty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38383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trick Hand" pitchFamily="34" charset="-120"/>
                      </a:rPr>
                      <m:t>𝜋</m:t>
                    </m:r>
                  </m:oMath>
                </a14:m>
                <a:r>
                  <a:rPr lang="en-US" sz="2400" dirty="0" smtClean="0">
                    <a:solidFill>
                      <a:srgbClr val="383838"/>
                    </a:solidFill>
                    <a:latin typeface="Patrick Hand" pitchFamily="34" charset="0"/>
                    <a:ea typeface="Patrick Hand" pitchFamily="34" charset="-122"/>
                    <a:cs typeface="Patrick Hand" pitchFamily="34" charset="-120"/>
                  </a:rPr>
                  <a:t>.</a:t>
                </a:r>
                <a:endParaRPr lang="en-US" sz="2400" dirty="0"/>
              </a:p>
            </p:txBody>
          </p:sp>
        </mc:Choice>
        <mc:Fallback>
          <p:sp>
            <p:nvSpPr>
              <p:cNvPr id="15" name="Tex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229" y="6542008"/>
                <a:ext cx="6641782" cy="370880"/>
              </a:xfrm>
              <a:prstGeom prst="rect">
                <a:avLst/>
              </a:prstGeom>
              <a:blipFill>
                <a:blip r:embed="rId7"/>
                <a:stretch>
                  <a:fillRect l="-2847" t="-26230" b="-147541"/>
                </a:stretch>
              </a:blipFill>
              <a:ln/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Pravokutnik 15"/>
          <p:cNvSpPr/>
          <p:nvPr/>
        </p:nvSpPr>
        <p:spPr>
          <a:xfrm>
            <a:off x="12675737" y="7740121"/>
            <a:ext cx="1954663" cy="489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567</Words>
  <Application>Microsoft Office PowerPoint</Application>
  <PresentationFormat>Prilagođeno</PresentationFormat>
  <Paragraphs>67</Paragraphs>
  <Slides>10</Slides>
  <Notes>10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Arial</vt:lpstr>
      <vt:lpstr>Patrick Hand</vt:lpstr>
      <vt:lpstr>Calibri</vt:lpstr>
      <vt:lpstr>Cambria Math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subject/>
  <dc:creator>Korisnik</dc:creator>
  <cp:lastModifiedBy>Korisnik</cp:lastModifiedBy>
  <cp:revision>6</cp:revision>
  <dcterms:created xsi:type="dcterms:W3CDTF">2026-03-10T09:53:43Z</dcterms:created>
  <dcterms:modified xsi:type="dcterms:W3CDTF">2026-03-10T10:12:40Z</dcterms:modified>
</cp:coreProperties>
</file>